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60" r:id="rId3"/>
    <p:sldId id="262" r:id="rId4"/>
    <p:sldId id="261" r:id="rId5"/>
    <p:sldId id="263" r:id="rId6"/>
    <p:sldId id="258" r:id="rId7"/>
    <p:sldId id="264" r:id="rId8"/>
    <p:sldId id="259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82E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871EC2-AD66-44A3-85EC-51DCAE0644CD}" type="datetimeFigureOut">
              <a:rPr lang="en-US" smtClean="0"/>
              <a:t>10/4/2010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E8B75-871F-435B-AE06-4927923F6C4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9220-332E-4B12-8ACD-8A41FC56D2AD}" type="datetimeFigureOut">
              <a:rPr lang="en-US" smtClean="0"/>
              <a:t>10/4/2010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5F86-7621-4DCB-BCD5-D13F2AD8859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9220-332E-4B12-8ACD-8A41FC56D2AD}" type="datetimeFigureOut">
              <a:rPr lang="en-US" smtClean="0"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5F86-7621-4DCB-BCD5-D13F2AD88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9220-332E-4B12-8ACD-8A41FC56D2AD}" type="datetimeFigureOut">
              <a:rPr lang="en-US" smtClean="0"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5F86-7621-4DCB-BCD5-D13F2AD88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9220-332E-4B12-8ACD-8A41FC56D2AD}" type="datetimeFigureOut">
              <a:rPr lang="en-US" smtClean="0"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5F86-7621-4DCB-BCD5-D13F2AD88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9220-332E-4B12-8ACD-8A41FC56D2AD}" type="datetimeFigureOut">
              <a:rPr lang="en-US" smtClean="0"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5F86-7621-4DCB-BCD5-D13F2AD8859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9220-332E-4B12-8ACD-8A41FC56D2AD}" type="datetimeFigureOut">
              <a:rPr lang="en-US" smtClean="0"/>
              <a:t>10/4/2010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5F86-7621-4DCB-BCD5-D13F2AD88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9220-332E-4B12-8ACD-8A41FC56D2AD}" type="datetimeFigureOut">
              <a:rPr lang="en-US" smtClean="0"/>
              <a:t>10/4/2010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5F86-7621-4DCB-BCD5-D13F2AD88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9220-332E-4B12-8ACD-8A41FC56D2AD}" type="datetimeFigureOut">
              <a:rPr lang="en-US" smtClean="0"/>
              <a:t>10/4/2010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5F86-7621-4DCB-BCD5-D13F2AD88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9220-332E-4B12-8ACD-8A41FC56D2AD}" type="datetimeFigureOut">
              <a:rPr lang="en-US" smtClean="0"/>
              <a:t>10/4/2010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5F86-7621-4DCB-BCD5-D13F2AD88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9220-332E-4B12-8ACD-8A41FC56D2AD}" type="datetimeFigureOut">
              <a:rPr lang="en-US" smtClean="0"/>
              <a:t>10/4/2010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5F86-7621-4DCB-BCD5-D13F2AD88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9220-332E-4B12-8ACD-8A41FC56D2AD}" type="datetimeFigureOut">
              <a:rPr lang="en-US" smtClean="0"/>
              <a:t>10/4/2010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9495F86-7621-4DCB-BCD5-D13F2AD8859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649220-332E-4B12-8ACD-8A41FC56D2AD}" type="datetimeFigureOut">
              <a:rPr lang="en-US" smtClean="0"/>
              <a:t>10/4/2010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495F86-7621-4DCB-BCD5-D13F2AD8859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orlandr@illinois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mi.illinois.edu/c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mi.illinois.edu/cpdev_redesig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-s.dmi.illinois.edu/s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Strategic Plan Mechanics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 </a:t>
            </a:r>
            <a:r>
              <a:rPr lang="en-US" dirty="0" err="1" smtClean="0"/>
              <a:t>Horlander</a:t>
            </a:r>
            <a:r>
              <a:rPr lang="en-US" dirty="0" smtClean="0"/>
              <a:t> and Carol Livingstone</a:t>
            </a:r>
          </a:p>
          <a:p>
            <a:r>
              <a:rPr lang="en-US" dirty="0" smtClean="0"/>
              <a:t>Division of Management Information</a:t>
            </a:r>
          </a:p>
          <a:p>
            <a:r>
              <a:rPr lang="en-US" dirty="0" smtClean="0">
                <a:hlinkClick r:id="rId2"/>
              </a:rPr>
              <a:t>horlandr@illinois.edu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Oval 77"/>
          <p:cNvSpPr/>
          <p:nvPr/>
        </p:nvSpPr>
        <p:spPr>
          <a:xfrm>
            <a:off x="0" y="3886200"/>
            <a:ext cx="2895600" cy="2286000"/>
          </a:xfrm>
          <a:prstGeom prst="ellipse">
            <a:avLst/>
          </a:prstGeom>
          <a:solidFill>
            <a:srgbClr val="FFFF99"/>
          </a:solidFill>
          <a:ln>
            <a:solidFill>
              <a:srgbClr val="CCC8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Strategic Profile Web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3200400"/>
            <a:ext cx="3048000" cy="685800"/>
          </a:xfr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>
              <a:buNone/>
            </a:pPr>
            <a:r>
              <a:rPr lang="en-US" dirty="0" smtClean="0"/>
              <a:t>Strategic Profile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429000" y="4495800"/>
            <a:ext cx="2133600" cy="1295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>
            <a:normAutofit fontScale="92500"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Standard</a:t>
            </a:r>
            <a:endParaRPr lang="en-US" sz="2600" baseline="0" dirty="0"/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metric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graphs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324600" y="4495800"/>
            <a:ext cx="2133600" cy="1295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Unit-specific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graphs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05200" y="5934670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(Side-by-side comparison of any two units)</a:t>
            </a:r>
            <a:endParaRPr lang="en-US" dirty="0"/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3048000" y="2057400"/>
            <a:ext cx="3048000" cy="685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Campus Profile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5400000">
            <a:off x="4305300" y="4152900"/>
            <a:ext cx="534194" cy="794"/>
          </a:xfrm>
          <a:prstGeom prst="straightConnector1">
            <a:avLst/>
          </a:prstGeom>
          <a:ln w="3175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1524000" y="3886200"/>
            <a:ext cx="2057400" cy="533400"/>
          </a:xfrm>
          <a:prstGeom prst="straightConnector1">
            <a:avLst/>
          </a:prstGeom>
          <a:ln w="3175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648200" y="3886200"/>
            <a:ext cx="2743200" cy="533400"/>
          </a:xfrm>
          <a:prstGeom prst="straightConnector1">
            <a:avLst/>
          </a:prstGeom>
          <a:ln w="3175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3" idx="0"/>
          </p:cNvCxnSpPr>
          <p:nvPr/>
        </p:nvCxnSpPr>
        <p:spPr>
          <a:xfrm rot="5400000">
            <a:off x="4343003" y="2971403"/>
            <a:ext cx="457994" cy="1588"/>
          </a:xfrm>
          <a:prstGeom prst="straightConnector1">
            <a:avLst/>
          </a:prstGeom>
          <a:ln w="3175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ontent Placeholder 2"/>
          <p:cNvSpPr txBox="1">
            <a:spLocks/>
          </p:cNvSpPr>
          <p:nvPr/>
        </p:nvSpPr>
        <p:spPr>
          <a:xfrm>
            <a:off x="381000" y="4495800"/>
            <a:ext cx="21336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>
            <a:normAutofit fontScale="775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Dashboard Goal 1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0" name="Content Placeholder 2"/>
          <p:cNvSpPr txBox="1">
            <a:spLocks/>
          </p:cNvSpPr>
          <p:nvPr/>
        </p:nvSpPr>
        <p:spPr>
          <a:xfrm>
            <a:off x="304800" y="5181600"/>
            <a:ext cx="22098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>
            <a:normAutofit fontScale="775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Dashboard Goal n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1" name="Straight Arrow Connector 80"/>
          <p:cNvCxnSpPr/>
          <p:nvPr/>
        </p:nvCxnSpPr>
        <p:spPr>
          <a:xfrm rot="5400000">
            <a:off x="1219994" y="5028406"/>
            <a:ext cx="304800" cy="1588"/>
          </a:xfrm>
          <a:prstGeom prst="straightConnector1">
            <a:avLst/>
          </a:prstGeom>
          <a:ln w="254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2362200" y="3886200"/>
            <a:ext cx="1676400" cy="1295400"/>
          </a:xfrm>
          <a:prstGeom prst="straightConnector1">
            <a:avLst/>
          </a:prstGeom>
          <a:ln w="31750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Profile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 part: Standard Items for all units</a:t>
            </a:r>
          </a:p>
          <a:p>
            <a:r>
              <a:rPr lang="en-US" dirty="0" smtClean="0"/>
              <a:t>Bottom part: Unit-Specific Goals &amp; Metrics for each Goal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Profile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1676400"/>
          </a:xfr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>
              <a:buNone/>
            </a:pPr>
            <a:endParaRPr lang="en-US" dirty="0" smtClean="0">
              <a:hlinkClick r:id="rId2"/>
            </a:endParaRPr>
          </a:p>
          <a:p>
            <a:pPr algn="ctr">
              <a:buNone/>
            </a:pPr>
            <a:r>
              <a:rPr lang="en-US" sz="3200" dirty="0" smtClean="0">
                <a:hlinkClick r:id="rId2"/>
              </a:rPr>
              <a:t>http://www.dmi.illinois.edu/cp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Oval 112"/>
          <p:cNvSpPr/>
          <p:nvPr/>
        </p:nvSpPr>
        <p:spPr>
          <a:xfrm>
            <a:off x="0" y="2895600"/>
            <a:ext cx="2895600" cy="2286000"/>
          </a:xfrm>
          <a:prstGeom prst="ellipse">
            <a:avLst/>
          </a:prstGeom>
          <a:solidFill>
            <a:srgbClr val="FFFF99"/>
          </a:solidFill>
          <a:ln>
            <a:solidFill>
              <a:srgbClr val="CCC8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33400"/>
          </a:xfrm>
        </p:spPr>
        <p:txBody>
          <a:bodyPr>
            <a:noAutofit/>
          </a:bodyPr>
          <a:lstStyle/>
          <a:p>
            <a:r>
              <a:rPr lang="en-US" sz="3600" dirty="0" smtClean="0">
                <a:hlinkClick r:id="rId2"/>
              </a:rPr>
              <a:t>November 2010 Strategic Profile</a:t>
            </a:r>
            <a:r>
              <a:rPr lang="en-US" sz="3600" dirty="0" smtClean="0"/>
              <a:t> </a:t>
            </a:r>
            <a:r>
              <a:rPr lang="en-US" sz="3600" dirty="0" smtClean="0"/>
              <a:t>Preview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1200" y="1752600"/>
            <a:ext cx="1905000" cy="838200"/>
          </a:xfr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Strategic</a:t>
            </a:r>
          </a:p>
          <a:p>
            <a:pPr algn="ctr">
              <a:buNone/>
            </a:pPr>
            <a:r>
              <a:rPr lang="en-US" dirty="0" smtClean="0"/>
              <a:t>Profile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429000" y="5257800"/>
            <a:ext cx="2133600" cy="1295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>
            <a:normAutofit fontScale="92500"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Standard</a:t>
            </a:r>
            <a:endParaRPr lang="en-US" sz="2600" baseline="0" dirty="0"/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metric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graphs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629400" y="4038600"/>
            <a:ext cx="2133600" cy="1066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Unit-specific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graphs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2057400" y="1752600"/>
            <a:ext cx="2133600" cy="76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>
            <a:normAutofit fontScale="925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Campus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Profile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16200000" flipH="1">
            <a:off x="2400300" y="3086100"/>
            <a:ext cx="2667000" cy="1524000"/>
          </a:xfrm>
          <a:prstGeom prst="straightConnector1">
            <a:avLst/>
          </a:prstGeom>
          <a:ln w="28575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2895600" y="2667000"/>
            <a:ext cx="2895600" cy="1143000"/>
          </a:xfrm>
          <a:prstGeom prst="straightConnector1">
            <a:avLst/>
          </a:prstGeom>
          <a:ln w="28575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3581400" y="2514600"/>
            <a:ext cx="3048000" cy="1524000"/>
          </a:xfrm>
          <a:prstGeom prst="straightConnector1">
            <a:avLst/>
          </a:prstGeom>
          <a:ln w="28575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2133600" y="2514600"/>
            <a:ext cx="457200" cy="457200"/>
          </a:xfrm>
          <a:prstGeom prst="straightConnector1">
            <a:avLst/>
          </a:prstGeom>
          <a:ln w="28575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36" idx="3"/>
            <a:endCxn id="3" idx="1"/>
          </p:cNvCxnSpPr>
          <p:nvPr/>
        </p:nvCxnSpPr>
        <p:spPr>
          <a:xfrm>
            <a:off x="4191000" y="2133600"/>
            <a:ext cx="1600200" cy="38100"/>
          </a:xfrm>
          <a:prstGeom prst="straightConnector1">
            <a:avLst/>
          </a:prstGeom>
          <a:ln w="28575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3" idx="2"/>
            <a:endCxn id="6" idx="0"/>
          </p:cNvCxnSpPr>
          <p:nvPr/>
        </p:nvCxnSpPr>
        <p:spPr>
          <a:xfrm rot="16200000" flipH="1">
            <a:off x="6496050" y="2838450"/>
            <a:ext cx="1447800" cy="952500"/>
          </a:xfrm>
          <a:prstGeom prst="straightConnector1">
            <a:avLst/>
          </a:prstGeom>
          <a:ln w="28575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4343400" y="2971800"/>
            <a:ext cx="2514600" cy="1905000"/>
          </a:xfrm>
          <a:prstGeom prst="straightConnector1">
            <a:avLst/>
          </a:prstGeom>
          <a:ln w="28575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13" idx="5"/>
          </p:cNvCxnSpPr>
          <p:nvPr/>
        </p:nvCxnSpPr>
        <p:spPr>
          <a:xfrm rot="16200000" flipH="1">
            <a:off x="2325686" y="4992685"/>
            <a:ext cx="1172977" cy="881251"/>
          </a:xfrm>
          <a:prstGeom prst="straightConnector1">
            <a:avLst/>
          </a:prstGeom>
          <a:ln w="28575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5562600" y="5105400"/>
            <a:ext cx="1752600" cy="914400"/>
          </a:xfrm>
          <a:prstGeom prst="straightConnector1">
            <a:avLst/>
          </a:prstGeom>
          <a:ln w="28575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2895600" y="4343400"/>
            <a:ext cx="3733800" cy="153988"/>
          </a:xfrm>
          <a:prstGeom prst="straightConnector1">
            <a:avLst/>
          </a:prstGeom>
          <a:ln w="28575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Content Placeholder 2"/>
          <p:cNvSpPr txBox="1">
            <a:spLocks/>
          </p:cNvSpPr>
          <p:nvPr/>
        </p:nvSpPr>
        <p:spPr>
          <a:xfrm>
            <a:off x="381000" y="3505200"/>
            <a:ext cx="21336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>
            <a:normAutofit fontScale="775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Dashboard Goal 1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6" name="Content Placeholder 2"/>
          <p:cNvSpPr txBox="1">
            <a:spLocks/>
          </p:cNvSpPr>
          <p:nvPr/>
        </p:nvSpPr>
        <p:spPr>
          <a:xfrm>
            <a:off x="304800" y="4191000"/>
            <a:ext cx="22098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>
            <a:normAutofit fontScale="775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Dashboard Goal n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7" name="Straight Arrow Connector 106"/>
          <p:cNvCxnSpPr/>
          <p:nvPr/>
        </p:nvCxnSpPr>
        <p:spPr>
          <a:xfrm rot="5400000">
            <a:off x="1219994" y="4037806"/>
            <a:ext cx="304800" cy="1588"/>
          </a:xfrm>
          <a:prstGeom prst="straightConnector1">
            <a:avLst/>
          </a:prstGeom>
          <a:ln w="254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Define goals (no changes at this time)</a:t>
            </a:r>
          </a:p>
          <a:p>
            <a:r>
              <a:rPr lang="en-US" dirty="0" smtClean="0"/>
              <a:t>Define metrics (only limited changes permitted)</a:t>
            </a:r>
          </a:p>
          <a:p>
            <a:r>
              <a:rPr lang="en-US" dirty="0" smtClean="0"/>
              <a:t>Update glossary to clarify</a:t>
            </a:r>
          </a:p>
          <a:p>
            <a:r>
              <a:rPr lang="en-US" dirty="0" smtClean="0"/>
              <a:t>Collect </a:t>
            </a:r>
            <a:r>
              <a:rPr lang="en-US" dirty="0" smtClean="0"/>
              <a:t>and enter data for </a:t>
            </a:r>
            <a:r>
              <a:rPr lang="en-US" dirty="0" smtClean="0"/>
              <a:t>metrics</a:t>
            </a:r>
          </a:p>
          <a:p>
            <a:r>
              <a:rPr lang="en-US" dirty="0" smtClean="0"/>
              <a:t>Revise targets for 2013 (2011 now frozen)</a:t>
            </a:r>
          </a:p>
          <a:p>
            <a:r>
              <a:rPr lang="en-US" dirty="0" smtClean="0"/>
              <a:t>Specify Dashboard contents</a:t>
            </a:r>
          </a:p>
          <a:p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8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College Responsibility: </a:t>
            </a:r>
            <a:br>
              <a:rPr lang="en-US" sz="4400" dirty="0" smtClean="0"/>
            </a:br>
            <a:r>
              <a:rPr lang="en-US" sz="4400" dirty="0" smtClean="0"/>
              <a:t>Dashboard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0280"/>
            <a:ext cx="82296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Designate </a:t>
            </a:r>
            <a:r>
              <a:rPr lang="en-US" dirty="0" smtClean="0"/>
              <a:t>which metrics have a Dashboard </a:t>
            </a:r>
            <a:r>
              <a:rPr lang="en-US" dirty="0" smtClean="0"/>
              <a:t>gauge</a:t>
            </a:r>
          </a:p>
          <a:p>
            <a:r>
              <a:rPr lang="en-US" dirty="0" smtClean="0"/>
              <a:t>Judge whether gauge is now Red, Yellow, or Green </a:t>
            </a:r>
          </a:p>
          <a:p>
            <a:r>
              <a:rPr lang="en-US" dirty="0" smtClean="0"/>
              <a:t>Designate which metrics have a Dashboard graph </a:t>
            </a:r>
          </a:p>
          <a:p>
            <a:r>
              <a:rPr lang="en-US" dirty="0" smtClean="0"/>
              <a:t>Select graph type for each Dashboard graph 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Line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Bar</a:t>
            </a:r>
          </a:p>
          <a:p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entry walk – through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722120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dirty="0" smtClean="0"/>
          </a:p>
          <a:p>
            <a:pPr algn="ctr">
              <a:buNone/>
            </a:pPr>
            <a:r>
              <a:rPr lang="en-US" sz="3600" dirty="0" smtClean="0">
                <a:solidFill>
                  <a:srgbClr val="7030A0"/>
                </a:solidFill>
                <a:hlinkClick r:id="rId2"/>
              </a:rPr>
              <a:t>https://www-s.dmi.illinois.edu/sp</a:t>
            </a:r>
            <a:endParaRPr lang="en-US" dirty="0" smtClean="0">
              <a:solidFill>
                <a:srgbClr val="7030A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October 15: send any minor changes to metrics to Dan, copying </a:t>
            </a:r>
            <a:r>
              <a:rPr lang="en-US" dirty="0" err="1" smtClean="0"/>
              <a:t>Stig</a:t>
            </a:r>
            <a:endParaRPr lang="en-US" dirty="0" smtClean="0"/>
          </a:p>
          <a:p>
            <a:r>
              <a:rPr lang="en-US" dirty="0" smtClean="0"/>
              <a:t>October 18: data entry will open (we’ll email you link)</a:t>
            </a:r>
          </a:p>
          <a:p>
            <a:pPr lvl="1"/>
            <a:r>
              <a:rPr lang="en-US" dirty="0" smtClean="0"/>
              <a:t>Enter / revise data points</a:t>
            </a:r>
          </a:p>
          <a:p>
            <a:pPr lvl="1"/>
            <a:r>
              <a:rPr lang="en-US" dirty="0" smtClean="0"/>
              <a:t>Enter / revise targets for 2013 </a:t>
            </a:r>
          </a:p>
          <a:p>
            <a:pPr lvl="1"/>
            <a:r>
              <a:rPr lang="en-US" dirty="0" smtClean="0"/>
              <a:t>Update glossary</a:t>
            </a:r>
          </a:p>
          <a:p>
            <a:pPr lvl="1"/>
            <a:r>
              <a:rPr lang="en-US" dirty="0" smtClean="0"/>
              <a:t>Update graph type if desired</a:t>
            </a:r>
          </a:p>
          <a:p>
            <a:pPr lvl="1"/>
            <a:r>
              <a:rPr lang="en-US" dirty="0" smtClean="0"/>
              <a:t>Update gauge if needed</a:t>
            </a:r>
          </a:p>
          <a:p>
            <a:r>
              <a:rPr lang="en-US" dirty="0" smtClean="0"/>
              <a:t>November 7: data entry closes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533</TotalTime>
  <Words>231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Strategic Plan Mechanics</vt:lpstr>
      <vt:lpstr>Current Strategic Profile Web Pages</vt:lpstr>
      <vt:lpstr>Strategic Profile Page</vt:lpstr>
      <vt:lpstr>Strategic Profile Pages</vt:lpstr>
      <vt:lpstr>November 2010 Strategic Profile Preview</vt:lpstr>
      <vt:lpstr>College responsibility</vt:lpstr>
      <vt:lpstr>College Responsibility:  Dashboard Specifications</vt:lpstr>
      <vt:lpstr>Data entry walk – through</vt:lpstr>
      <vt:lpstr>Schedule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Plan Mechanics</dc:title>
  <dc:creator>Carol J. Livingstone</dc:creator>
  <cp:lastModifiedBy>Carol J. Livingstone</cp:lastModifiedBy>
  <cp:revision>14</cp:revision>
  <dcterms:created xsi:type="dcterms:W3CDTF">2010-10-04T13:09:12Z</dcterms:created>
  <dcterms:modified xsi:type="dcterms:W3CDTF">2010-10-04T22:02:49Z</dcterms:modified>
</cp:coreProperties>
</file>